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85" r:id="rId6"/>
    <p:sldId id="258" r:id="rId7"/>
    <p:sldId id="264" r:id="rId8"/>
    <p:sldId id="262" r:id="rId9"/>
    <p:sldId id="263" r:id="rId10"/>
    <p:sldId id="261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92FD-CC7F-4320-A93C-8E26AD6E48D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4DC0-DD98-4A6E-938B-5914B2C6E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du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sat.org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extra-class-license-manual" TargetMode="External"/><Relationship Id="rId2" Type="http://schemas.openxmlformats.org/officeDocument/2006/relationships/hyperlink" Target="http://www.arrl.org/files/file/Extra%20Class%20License%20Manual/ECLM%2010th%20edition/Studyguide%20%20FINAL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rl.org/files/file/Extra%20Class%20License%20Manual/ECLM%2010th%20edition/Extra%20Class%20License%20Manual%2010th%20Edition%20-%20Supplement%20and%20Errata%20-%2030%20Nov%20201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Amateur Extra License Course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5532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Instructors:</a:t>
            </a:r>
          </a:p>
          <a:p>
            <a:r>
              <a:rPr lang="en-US" dirty="0" smtClean="0"/>
              <a:t>Rick-WØPC, John-NØHMZ, Jay-WØPS, Jim-N5MU, Ken-WØKAH, </a:t>
            </a:r>
            <a:r>
              <a:rPr lang="en-US" dirty="0" smtClean="0"/>
              <a:t>Gordon-AH6DA</a:t>
            </a:r>
          </a:p>
          <a:p>
            <a:r>
              <a:rPr lang="en-US" dirty="0" smtClean="0"/>
              <a:t>Bob-ADØGF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Extra Class License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Greatest achievement in amateur licensing</a:t>
            </a:r>
          </a:p>
          <a:p>
            <a:r>
              <a:rPr lang="en-US" dirty="0" smtClean="0"/>
              <a:t>All amateur frequencies are now available</a:t>
            </a:r>
          </a:p>
          <a:p>
            <a:pPr lvl="1"/>
            <a:r>
              <a:rPr lang="en-US" dirty="0" smtClean="0"/>
              <a:t>The best DX windows are available</a:t>
            </a:r>
          </a:p>
          <a:p>
            <a:r>
              <a:rPr lang="en-US" dirty="0" smtClean="0"/>
              <a:t>You can have a special Extra Class Call Sign</a:t>
            </a:r>
          </a:p>
          <a:p>
            <a:r>
              <a:rPr lang="en-US" dirty="0" smtClean="0"/>
              <a:t>Volunteer Examiner (VE) for all levels</a:t>
            </a:r>
          </a:p>
          <a:p>
            <a:r>
              <a:rPr lang="en-US" dirty="0" smtClean="0"/>
              <a:t>Extra’s don’t have to be a Technical Guru</a:t>
            </a:r>
          </a:p>
          <a:p>
            <a:pPr lvl="1"/>
            <a:r>
              <a:rPr lang="en-US" dirty="0" smtClean="0"/>
              <a:t>Other may think you are so…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Frequency Chart</a:t>
            </a:r>
            <a:endParaRPr lang="en-US" dirty="0"/>
          </a:p>
        </p:txBody>
      </p:sp>
      <p:pic>
        <p:nvPicPr>
          <p:cNvPr id="4" name="Picture 3" descr="Freq Chart.jpg"/>
          <p:cNvPicPr>
            <a:picLocks noChangeAspect="1"/>
          </p:cNvPicPr>
          <p:nvPr/>
        </p:nvPicPr>
        <p:blipFill>
          <a:blip r:embed="rId2" cstate="print"/>
          <a:srcRect l="19167" t="8518" r="18333" b="5556"/>
          <a:stretch>
            <a:fillRect/>
          </a:stretch>
        </p:blipFill>
        <p:spPr>
          <a:xfrm>
            <a:off x="1066800" y="1143000"/>
            <a:ext cx="6938141" cy="536549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DX Windows and Watering Holes </a:t>
            </a:r>
            <a:r>
              <a:rPr lang="en-US" sz="2400" dirty="0" smtClean="0"/>
              <a:t>(Table 2-1)</a:t>
            </a:r>
            <a:endParaRPr lang="en-US" dirty="0" smtClean="0"/>
          </a:p>
          <a:p>
            <a:pPr lvl="1"/>
            <a:r>
              <a:rPr lang="en-US" dirty="0" smtClean="0"/>
              <a:t>The definition of DX depends on the bands on which you are operating</a:t>
            </a:r>
          </a:p>
          <a:p>
            <a:pPr lvl="2"/>
            <a:r>
              <a:rPr lang="en-US" dirty="0" smtClean="0"/>
              <a:t>VHF/UHF may be 50 to 100 miles away, beyond the radio horizon or Moon Bounce</a:t>
            </a:r>
          </a:p>
          <a:p>
            <a:pPr lvl="2"/>
            <a:r>
              <a:rPr lang="en-US" dirty="0" smtClean="0"/>
              <a:t>HF usually means working foreign countries</a:t>
            </a:r>
          </a:p>
          <a:p>
            <a:pPr lvl="2"/>
            <a:r>
              <a:rPr lang="en-US" dirty="0" smtClean="0"/>
              <a:t>HF is usually on the bottom of the bands </a:t>
            </a:r>
          </a:p>
          <a:p>
            <a:pPr lvl="1"/>
            <a:r>
              <a:rPr lang="en-US" dirty="0" smtClean="0"/>
              <a:t>“DX Windows” narrow range of frequencies reserved for weak signal or foreign stations calling only. US listens for DX (1.830 – 1.835 MHz)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Pileup Productivity</a:t>
            </a:r>
          </a:p>
          <a:p>
            <a:pPr lvl="1"/>
            <a:r>
              <a:rPr lang="en-US" dirty="0" smtClean="0"/>
              <a:t>You have to be able to hear the DX station before you start calling - Stay in Sync</a:t>
            </a:r>
          </a:p>
          <a:p>
            <a:pPr lvl="2"/>
            <a:r>
              <a:rPr lang="en-US" dirty="0" smtClean="0"/>
              <a:t>Timing is critical (many techniques)</a:t>
            </a:r>
          </a:p>
          <a:p>
            <a:pPr lvl="2"/>
            <a:r>
              <a:rPr lang="en-US" dirty="0" smtClean="0"/>
              <a:t>Say your full call sign twice using standard Phonetics</a:t>
            </a:r>
          </a:p>
          <a:p>
            <a:pPr lvl="2"/>
            <a:r>
              <a:rPr lang="en-US" dirty="0" smtClean="0"/>
              <a:t>Use short transmission (Language limitations)</a:t>
            </a:r>
          </a:p>
          <a:p>
            <a:pPr lvl="1"/>
            <a:r>
              <a:rPr lang="en-US" dirty="0" smtClean="0"/>
              <a:t>Operating Split </a:t>
            </a:r>
            <a:r>
              <a:rPr lang="en-US" sz="2400" dirty="0" smtClean="0"/>
              <a:t>(listen to instructions)</a:t>
            </a:r>
            <a:endParaRPr lang="en-US" dirty="0" smtClean="0"/>
          </a:p>
          <a:p>
            <a:pPr lvl="2"/>
            <a:r>
              <a:rPr lang="en-US" dirty="0" smtClean="0"/>
              <a:t>Backing up to a band edge forces pile one direction</a:t>
            </a:r>
          </a:p>
          <a:p>
            <a:pPr lvl="2"/>
            <a:r>
              <a:rPr lang="en-US" dirty="0" smtClean="0"/>
              <a:t>Spreads out the pile of callers (working up 5)</a:t>
            </a:r>
          </a:p>
          <a:p>
            <a:pPr lvl="1"/>
            <a:r>
              <a:rPr lang="en-US" dirty="0" smtClean="0"/>
              <a:t>Listen for QSL information (QSL Manager)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Dxing</a:t>
            </a:r>
            <a:r>
              <a:rPr lang="en-US" dirty="0" smtClean="0"/>
              <a:t> Propagation</a:t>
            </a:r>
          </a:p>
          <a:p>
            <a:pPr lvl="1"/>
            <a:r>
              <a:rPr lang="en-US" dirty="0" smtClean="0"/>
              <a:t>You can’t work them if you can’t hear them</a:t>
            </a:r>
          </a:p>
          <a:p>
            <a:pPr lvl="1"/>
            <a:r>
              <a:rPr lang="en-US" dirty="0" smtClean="0"/>
              <a:t>Understanding propagation is crucial to </a:t>
            </a:r>
            <a:r>
              <a:rPr lang="en-US" dirty="0" err="1" smtClean="0"/>
              <a:t>Dxing</a:t>
            </a:r>
            <a:r>
              <a:rPr lang="en-US" dirty="0" smtClean="0"/>
              <a:t> success</a:t>
            </a:r>
          </a:p>
          <a:p>
            <a:pPr lvl="1"/>
            <a:r>
              <a:rPr lang="en-US" dirty="0" smtClean="0"/>
              <a:t>Sun Spot Cycle</a:t>
            </a:r>
          </a:p>
          <a:p>
            <a:pPr lvl="1"/>
            <a:r>
              <a:rPr lang="en-US" dirty="0" smtClean="0"/>
              <a:t>Day/Night Conditions</a:t>
            </a:r>
          </a:p>
          <a:p>
            <a:pPr lvl="1"/>
            <a:r>
              <a:rPr lang="en-US" dirty="0" err="1" smtClean="0"/>
              <a:t>Grayline</a:t>
            </a:r>
            <a:endParaRPr lang="en-US" dirty="0" smtClean="0"/>
          </a:p>
          <a:p>
            <a:pPr lvl="1"/>
            <a:r>
              <a:rPr lang="en-US" dirty="0" smtClean="0"/>
              <a:t>Rapid Signal Fading (QSB) – just before going out</a:t>
            </a:r>
          </a:p>
          <a:p>
            <a:pPr lvl="2"/>
            <a:r>
              <a:rPr lang="en-US" dirty="0" smtClean="0"/>
              <a:t>(MUF) Maximum Usable Frequency is dropping</a:t>
            </a:r>
          </a:p>
          <a:p>
            <a:pPr lvl="1"/>
            <a:r>
              <a:rPr lang="en-US" dirty="0" smtClean="0"/>
              <a:t>Use Propagation Prediction Software - modeling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Contesting</a:t>
            </a:r>
            <a:r>
              <a:rPr lang="en-US" dirty="0" smtClean="0"/>
              <a:t> (Radio Sport) on the air events</a:t>
            </a:r>
          </a:p>
          <a:p>
            <a:pPr lvl="1"/>
            <a:r>
              <a:rPr lang="en-US" dirty="0" smtClean="0"/>
              <a:t>Making the maximum number of contacts within defined time limits and according to the rules.</a:t>
            </a:r>
          </a:p>
          <a:p>
            <a:pPr lvl="1"/>
            <a:r>
              <a:rPr lang="en-US" dirty="0" smtClean="0"/>
              <a:t>Competitive outlet</a:t>
            </a:r>
          </a:p>
          <a:p>
            <a:pPr lvl="1"/>
            <a:r>
              <a:rPr lang="en-US" dirty="0" smtClean="0"/>
              <a:t>Quickly achieve Awards (WAS, DXCC)</a:t>
            </a:r>
          </a:p>
          <a:p>
            <a:pPr lvl="1"/>
            <a:r>
              <a:rPr lang="en-US" dirty="0" smtClean="0"/>
              <a:t>Enhance operating efficiency (Honing Skills)</a:t>
            </a:r>
          </a:p>
          <a:p>
            <a:pPr lvl="2"/>
            <a:r>
              <a:rPr lang="en-US" dirty="0" smtClean="0"/>
              <a:t>Pull weak signals out</a:t>
            </a:r>
          </a:p>
          <a:p>
            <a:pPr lvl="2"/>
            <a:r>
              <a:rPr lang="en-US" dirty="0" smtClean="0"/>
              <a:t>Maintain log in the heat of battle</a:t>
            </a:r>
          </a:p>
          <a:p>
            <a:pPr lvl="2"/>
            <a:r>
              <a:rPr lang="en-US" dirty="0" smtClean="0"/>
              <a:t>Improve your own station and antenna system</a:t>
            </a:r>
          </a:p>
          <a:p>
            <a:pPr lvl="2"/>
            <a:r>
              <a:rPr lang="en-US" dirty="0" smtClean="0"/>
              <a:t>Improved score implies improved operating proficiency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a Contest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Good activity to learn about radio-frequency propagation</a:t>
            </a:r>
            <a:r>
              <a:rPr lang="en-US" dirty="0" smtClean="0"/>
              <a:t> and planning an operating strategy</a:t>
            </a:r>
          </a:p>
          <a:p>
            <a:r>
              <a:rPr lang="en-US" u="sng" dirty="0" smtClean="0"/>
              <a:t>Search &amp; Pounce</a:t>
            </a:r>
            <a:r>
              <a:rPr lang="en-US" dirty="0" smtClean="0"/>
              <a:t> Method</a:t>
            </a:r>
          </a:p>
          <a:p>
            <a:pPr lvl="1"/>
            <a:r>
              <a:rPr lang="en-US" dirty="0" smtClean="0"/>
              <a:t>Tuning up and down a band for stations to contact</a:t>
            </a:r>
          </a:p>
          <a:p>
            <a:pPr lvl="2"/>
            <a:r>
              <a:rPr lang="en-US" dirty="0" smtClean="0"/>
              <a:t>Listen how to say the exchange</a:t>
            </a:r>
          </a:p>
          <a:p>
            <a:pPr lvl="2"/>
            <a:r>
              <a:rPr lang="en-US" dirty="0" smtClean="0"/>
              <a:t>Listen for the cadence of the calls and responses</a:t>
            </a:r>
          </a:p>
          <a:p>
            <a:pPr lvl="1"/>
            <a:r>
              <a:rPr lang="en-US" dirty="0" smtClean="0"/>
              <a:t>S&amp;P is the easy way to get started Contesting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a Contest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Running a Frequency</a:t>
            </a:r>
          </a:p>
          <a:p>
            <a:pPr lvl="1"/>
            <a:r>
              <a:rPr lang="en-US" dirty="0" smtClean="0"/>
              <a:t>Maintaining control of a frequency</a:t>
            </a:r>
          </a:p>
          <a:p>
            <a:pPr lvl="1"/>
            <a:r>
              <a:rPr lang="en-US" dirty="0" smtClean="0"/>
              <a:t>Station calling CQ Contest or CQ Test</a:t>
            </a:r>
          </a:p>
          <a:p>
            <a:pPr lvl="1"/>
            <a:r>
              <a:rPr lang="en-US" dirty="0" smtClean="0"/>
              <a:t>Let others come to you</a:t>
            </a:r>
          </a:p>
          <a:p>
            <a:pPr lvl="1"/>
            <a:r>
              <a:rPr lang="en-US" dirty="0" smtClean="0"/>
              <a:t>Usually results in a larger total score</a:t>
            </a:r>
          </a:p>
          <a:p>
            <a:pPr lvl="1"/>
            <a:r>
              <a:rPr lang="en-US" dirty="0" smtClean="0"/>
              <a:t>Hard core contesters say “IF you aren’t running, you are loosing”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a Contest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Submitting a Contest Log</a:t>
            </a:r>
          </a:p>
          <a:p>
            <a:pPr lvl="1"/>
            <a:r>
              <a:rPr lang="en-US" dirty="0" smtClean="0"/>
              <a:t>Cabrillo Format is a standard for organizing information where the sponsor can check and score the QSOs.</a:t>
            </a:r>
          </a:p>
          <a:p>
            <a:pPr lvl="1"/>
            <a:r>
              <a:rPr lang="en-US" dirty="0" smtClean="0"/>
              <a:t>Each contest has a deadline for submitting a log file via email in a Cabrillo Format</a:t>
            </a:r>
          </a:p>
          <a:p>
            <a:pPr lvl="1"/>
            <a:r>
              <a:rPr lang="en-US" dirty="0" smtClean="0"/>
              <a:t>Contest participants are not require to submit a log</a:t>
            </a:r>
          </a:p>
          <a:p>
            <a:pPr lvl="1"/>
            <a:r>
              <a:rPr lang="en-US" dirty="0" smtClean="0"/>
              <a:t>Submitted contest logs to </a:t>
            </a:r>
            <a:r>
              <a:rPr lang="en-US" dirty="0" err="1" smtClean="0"/>
              <a:t>LoTW</a:t>
            </a:r>
            <a:r>
              <a:rPr lang="en-US" dirty="0" smtClean="0"/>
              <a:t> can earn awards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a Contest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Using Spotting Networks:</a:t>
            </a:r>
          </a:p>
          <a:p>
            <a:pPr lvl="1"/>
            <a:r>
              <a:rPr lang="en-US" dirty="0" smtClean="0"/>
              <a:t>Contests entrants in the single operator category are usually required to do everything themselves</a:t>
            </a:r>
          </a:p>
          <a:p>
            <a:pPr lvl="2"/>
            <a:r>
              <a:rPr lang="en-US" sz="2000" dirty="0" smtClean="0"/>
              <a:t>Finding stations to contact including multipliers</a:t>
            </a:r>
          </a:p>
          <a:p>
            <a:pPr lvl="2"/>
            <a:r>
              <a:rPr lang="en-US" sz="2000" dirty="0" smtClean="0"/>
              <a:t>operating the radio</a:t>
            </a:r>
          </a:p>
          <a:p>
            <a:pPr lvl="2"/>
            <a:r>
              <a:rPr lang="en-US" sz="2000" dirty="0" smtClean="0"/>
              <a:t>logging</a:t>
            </a:r>
            <a:endParaRPr lang="en-US" sz="3200" dirty="0" smtClean="0"/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use of Spotting Networks during a contest to locate stations puts the operator in the “Assisted</a:t>
            </a:r>
            <a:r>
              <a:rPr lang="en-US" dirty="0" smtClean="0"/>
              <a:t>” entry classification. (i.e. Single Operator Assisted)</a:t>
            </a:r>
          </a:p>
          <a:p>
            <a:pPr lvl="1"/>
            <a:r>
              <a:rPr lang="en-US" dirty="0" smtClean="0"/>
              <a:t>Spotting Networks </a:t>
            </a:r>
            <a:r>
              <a:rPr lang="en-US" u="sng" dirty="0" smtClean="0"/>
              <a:t>can not be use for self spotting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College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Non Smoking Campus</a:t>
            </a:r>
          </a:p>
          <a:p>
            <a:r>
              <a:rPr lang="en-US" u="sng" dirty="0" smtClean="0"/>
              <a:t>Restroom</a:t>
            </a:r>
            <a:r>
              <a:rPr lang="en-US" dirty="0" smtClean="0"/>
              <a:t> – Down the hall to the right</a:t>
            </a:r>
          </a:p>
          <a:p>
            <a:r>
              <a:rPr lang="en-US" u="sng" dirty="0" smtClean="0"/>
              <a:t>Cell Phones</a:t>
            </a:r>
            <a:r>
              <a:rPr lang="en-US" dirty="0" smtClean="0"/>
              <a:t> – Take call outside classroom</a:t>
            </a:r>
          </a:p>
          <a:p>
            <a:r>
              <a:rPr lang="en-US" u="sng" dirty="0" smtClean="0"/>
              <a:t>Emergency Phones</a:t>
            </a:r>
            <a:r>
              <a:rPr lang="en-US" dirty="0" smtClean="0"/>
              <a:t> – End of hall &amp; Classroom</a:t>
            </a:r>
          </a:p>
          <a:p>
            <a:r>
              <a:rPr lang="en-US" u="sng" dirty="0" smtClean="0"/>
              <a:t>Blue Light in Parking lot</a:t>
            </a:r>
            <a:r>
              <a:rPr lang="en-US" dirty="0" smtClean="0"/>
              <a:t> – Emergency Phone</a:t>
            </a:r>
          </a:p>
          <a:p>
            <a:r>
              <a:rPr lang="en-US" u="sng" dirty="0" smtClean="0"/>
              <a:t>Department of Public Safety</a:t>
            </a:r>
            <a:r>
              <a:rPr lang="en-US" dirty="0" smtClean="0"/>
              <a:t> – Will Escort</a:t>
            </a:r>
          </a:p>
          <a:p>
            <a:r>
              <a:rPr lang="en-US" u="sng" dirty="0" smtClean="0"/>
              <a:t>Trash</a:t>
            </a:r>
            <a:r>
              <a:rPr lang="en-US" dirty="0" smtClean="0"/>
              <a:t> – Cleanup after yourself (trash &amp; recycle containers)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Mode Operating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Packet Radio</a:t>
            </a:r>
          </a:p>
          <a:p>
            <a:pPr lvl="1"/>
            <a:r>
              <a:rPr lang="en-US" dirty="0" smtClean="0"/>
              <a:t>Most often used on VHF/UHF FM using </a:t>
            </a:r>
            <a:r>
              <a:rPr lang="en-US" u="sng" dirty="0" smtClean="0"/>
              <a:t>AFSK</a:t>
            </a:r>
            <a:r>
              <a:rPr lang="en-US" dirty="0" smtClean="0"/>
              <a:t> modulation at </a:t>
            </a:r>
            <a:r>
              <a:rPr lang="en-US" u="sng" dirty="0" smtClean="0"/>
              <a:t>1200 baud</a:t>
            </a:r>
            <a:r>
              <a:rPr lang="en-US" dirty="0" smtClean="0"/>
              <a:t> on 2-Meters</a:t>
            </a:r>
          </a:p>
          <a:p>
            <a:pPr lvl="1"/>
            <a:r>
              <a:rPr lang="en-US" dirty="0" smtClean="0"/>
              <a:t>Data is exchanged in frames using the AX.25 protocol standard</a:t>
            </a:r>
          </a:p>
          <a:p>
            <a:pPr lvl="1"/>
            <a:r>
              <a:rPr lang="en-US" dirty="0" smtClean="0"/>
              <a:t>HF Packet uses </a:t>
            </a:r>
            <a:r>
              <a:rPr lang="en-US" u="sng" dirty="0" smtClean="0"/>
              <a:t>300 baud</a:t>
            </a:r>
            <a:r>
              <a:rPr lang="en-US" dirty="0" smtClean="0"/>
              <a:t> with </a:t>
            </a:r>
            <a:r>
              <a:rPr lang="en-US" u="sng" dirty="0" smtClean="0"/>
              <a:t>FSK</a:t>
            </a:r>
            <a:r>
              <a:rPr lang="en-US" dirty="0" smtClean="0"/>
              <a:t> of a SSB signal</a:t>
            </a:r>
          </a:p>
          <a:p>
            <a:pPr lvl="1"/>
            <a:r>
              <a:rPr lang="en-US" u="sng" dirty="0" smtClean="0"/>
              <a:t>Hardware</a:t>
            </a:r>
            <a:r>
              <a:rPr lang="en-US" dirty="0" smtClean="0"/>
              <a:t>: Transceiver, TNC, Computer with terminal software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Mode Operating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Packet Cluster</a:t>
            </a:r>
            <a:r>
              <a:rPr lang="en-US" dirty="0" smtClean="0"/>
              <a:t> – DX spotting network uses a special type of bulleting board software</a:t>
            </a:r>
          </a:p>
          <a:p>
            <a:pPr lvl="1"/>
            <a:r>
              <a:rPr lang="en-US" dirty="0" smtClean="0"/>
              <a:t>System allows many station to be connected to the </a:t>
            </a:r>
            <a:r>
              <a:rPr lang="en-US" dirty="0" err="1" smtClean="0"/>
              <a:t>PacketCluster</a:t>
            </a:r>
            <a:r>
              <a:rPr lang="en-US" dirty="0" smtClean="0"/>
              <a:t> Host and communicate with each other to share “DX Spots”</a:t>
            </a:r>
          </a:p>
          <a:p>
            <a:pPr lvl="1"/>
            <a:r>
              <a:rPr lang="en-US" dirty="0" smtClean="0"/>
              <a:t>Information is retransmitted to all stations connected on the cluster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Mode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PACSAT</a:t>
            </a:r>
          </a:p>
          <a:p>
            <a:pPr lvl="1"/>
            <a:r>
              <a:rPr lang="en-US" dirty="0" smtClean="0"/>
              <a:t>(LEO) Low Earth Orbit Satellites that are in a “sun synchronous” orbit</a:t>
            </a:r>
          </a:p>
          <a:p>
            <a:pPr lvl="1"/>
            <a:r>
              <a:rPr lang="en-US" dirty="0" smtClean="0"/>
              <a:t>Satellites function as a packet bulletin board store-and-forward system</a:t>
            </a:r>
          </a:p>
          <a:p>
            <a:pPr lvl="1"/>
            <a:r>
              <a:rPr lang="en-US" dirty="0" smtClean="0"/>
              <a:t>A station can upload a message to the satellite and another station can download the message when it’s in view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Mode Operating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APRS</a:t>
            </a:r>
            <a:r>
              <a:rPr lang="en-US" dirty="0" smtClean="0"/>
              <a:t> – Automatic Packet Reporting System</a:t>
            </a:r>
          </a:p>
          <a:p>
            <a:pPr lvl="1"/>
            <a:r>
              <a:rPr lang="en-US" dirty="0" smtClean="0"/>
              <a:t>Developed by Bob </a:t>
            </a:r>
            <a:r>
              <a:rPr lang="en-US" dirty="0" err="1" smtClean="0"/>
              <a:t>Bruninga</a:t>
            </a:r>
            <a:r>
              <a:rPr lang="en-US" dirty="0" smtClean="0"/>
              <a:t>, WB4APR</a:t>
            </a:r>
          </a:p>
          <a:p>
            <a:pPr lvl="1"/>
            <a:r>
              <a:rPr lang="en-US" dirty="0" smtClean="0"/>
              <a:t>Uses a common frequency nationally (144.390 MHz)</a:t>
            </a:r>
          </a:p>
          <a:p>
            <a:pPr lvl="1"/>
            <a:r>
              <a:rPr lang="en-US" dirty="0" smtClean="0"/>
              <a:t>Uses Standard Packet radio equipment plus a GPS</a:t>
            </a:r>
          </a:p>
          <a:p>
            <a:pPr lvl="1"/>
            <a:r>
              <a:rPr lang="en-US" dirty="0" smtClean="0"/>
              <a:t>Uses Packet radio beacon function transmitting station call sign and GPS position information</a:t>
            </a:r>
          </a:p>
          <a:p>
            <a:pPr lvl="1"/>
            <a:r>
              <a:rPr lang="en-US" dirty="0" smtClean="0"/>
              <a:t>Uses non-connected packet AX.25 to transmit short messages between stations. (Mostly on 2-Mtrs)</a:t>
            </a:r>
          </a:p>
          <a:p>
            <a:pPr lvl="1"/>
            <a:r>
              <a:rPr lang="en-US" dirty="0" smtClean="0"/>
              <a:t>Uses an Internet backbone that allows long distance communications (</a:t>
            </a:r>
            <a:r>
              <a:rPr lang="en-US" dirty="0" smtClean="0">
                <a:hlinkClick r:id="rId2"/>
              </a:rPr>
              <a:t>www.findu.com</a:t>
            </a:r>
            <a:r>
              <a:rPr lang="en-US" dirty="0" smtClean="0"/>
              <a:t>) using </a:t>
            </a:r>
            <a:r>
              <a:rPr lang="en-US" dirty="0" err="1" smtClean="0"/>
              <a:t>Igates</a:t>
            </a: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Satellites provide Amateurs a greatly increased communication range by using the </a:t>
            </a:r>
            <a:r>
              <a:rPr lang="en-US" u="sng" dirty="0" smtClean="0"/>
              <a:t>repeaters</a:t>
            </a:r>
            <a:r>
              <a:rPr lang="en-US" dirty="0" smtClean="0"/>
              <a:t>, </a:t>
            </a:r>
            <a:r>
              <a:rPr lang="en-US" u="sng" dirty="0" smtClean="0"/>
              <a:t>transponders</a:t>
            </a:r>
            <a:r>
              <a:rPr lang="en-US" dirty="0" smtClean="0"/>
              <a:t>, or </a:t>
            </a:r>
            <a:r>
              <a:rPr lang="en-US" u="sng" dirty="0" smtClean="0"/>
              <a:t>store-and-forward </a:t>
            </a:r>
            <a:r>
              <a:rPr lang="en-US" dirty="0" smtClean="0"/>
              <a:t>equipment onboard Satellites orbiting the Earth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Most of the satellites can be accessed or used to relay signals with </a:t>
            </a:r>
            <a:r>
              <a:rPr lang="en-US" u="sng" dirty="0" smtClean="0"/>
              <a:t>very modest equipment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More information at </a:t>
            </a:r>
            <a:r>
              <a:rPr lang="en-US" dirty="0" smtClean="0">
                <a:hlinkClick r:id="rId2"/>
              </a:rPr>
              <a:t>www.amsat.org</a:t>
            </a:r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Understanding Satellite Orbits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2 factors affect a body in orbit around the Earth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Forward Motion</a:t>
            </a:r>
            <a:r>
              <a:rPr lang="en-US" dirty="0" smtClean="0"/>
              <a:t> – </a:t>
            </a:r>
            <a:r>
              <a:rPr lang="en-US" u="sng" dirty="0" smtClean="0"/>
              <a:t>inertia</a:t>
            </a:r>
            <a:r>
              <a:rPr lang="en-US" dirty="0" smtClean="0"/>
              <a:t> keeps the body moving in a straight line direction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Gravity</a:t>
            </a:r>
            <a:r>
              <a:rPr lang="en-US" dirty="0" smtClean="0"/>
              <a:t> tends to pull the body toward the Earth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When inertia and gravity are balanced, the object’s path is a stable orbit around the Earth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u="sng" dirty="0" smtClean="0"/>
              <a:t>One Orbit is one complete revolution around the Earth</a:t>
            </a:r>
            <a:endParaRPr lang="en-US" u="sng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Understanding Satellite Orbits</a:t>
            </a:r>
          </a:p>
          <a:p>
            <a:pPr lvl="1"/>
            <a:r>
              <a:rPr lang="en-US" dirty="0" smtClean="0"/>
              <a:t>Johannes </a:t>
            </a:r>
            <a:r>
              <a:rPr lang="en-US" dirty="0" err="1" smtClean="0"/>
              <a:t>Kepler</a:t>
            </a:r>
            <a:r>
              <a:rPr lang="en-US" dirty="0" smtClean="0"/>
              <a:t> mathematically described the orbits of planets (3 Laws) </a:t>
            </a:r>
          </a:p>
          <a:p>
            <a:pPr lvl="2"/>
            <a:r>
              <a:rPr lang="en-US" u="sng" dirty="0" err="1" smtClean="0"/>
              <a:t>Keplerian</a:t>
            </a:r>
            <a:r>
              <a:rPr lang="en-US" u="sng" dirty="0" smtClean="0"/>
              <a:t> elements</a:t>
            </a:r>
            <a:r>
              <a:rPr lang="en-US" dirty="0" smtClean="0"/>
              <a:t> allow you to calculate the position of the satellite at any time</a:t>
            </a:r>
            <a:endParaRPr lang="en-US" u="sng" dirty="0" smtClean="0"/>
          </a:p>
          <a:p>
            <a:pPr lvl="2"/>
            <a:r>
              <a:rPr lang="en-US" u="sng" dirty="0" smtClean="0"/>
              <a:t>Geostationary satellites</a:t>
            </a:r>
            <a:r>
              <a:rPr lang="en-US" dirty="0" smtClean="0"/>
              <a:t> stay in the same position over the earth. They are geosynchronous with the Earth’s orbit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Orbital Mechanics - Vocabulary</a:t>
            </a:r>
          </a:p>
          <a:p>
            <a:pPr lvl="1"/>
            <a:r>
              <a:rPr lang="en-US" u="sng" dirty="0" smtClean="0"/>
              <a:t>Inclination</a:t>
            </a:r>
            <a:r>
              <a:rPr lang="en-US" dirty="0" smtClean="0"/>
              <a:t> is the angle of the satellite orbit with respect to the Earth (Fig. 2-6) </a:t>
            </a:r>
          </a:p>
          <a:p>
            <a:pPr lvl="1"/>
            <a:r>
              <a:rPr lang="en-US" u="sng" dirty="0" smtClean="0"/>
              <a:t>Node</a:t>
            </a:r>
            <a:r>
              <a:rPr lang="en-US" dirty="0" smtClean="0"/>
              <a:t> is where the satellite’s orbit crosses the equator</a:t>
            </a:r>
          </a:p>
          <a:p>
            <a:pPr lvl="1"/>
            <a:r>
              <a:rPr lang="en-US" u="sng" dirty="0" err="1" smtClean="0"/>
              <a:t>Assending</a:t>
            </a:r>
            <a:r>
              <a:rPr lang="en-US" u="sng" dirty="0" smtClean="0"/>
              <a:t> Node</a:t>
            </a:r>
            <a:r>
              <a:rPr lang="en-US" dirty="0" smtClean="0"/>
              <a:t> is where it crosses the equator from south to north (</a:t>
            </a:r>
            <a:r>
              <a:rPr lang="en-US" dirty="0" err="1" smtClean="0"/>
              <a:t>assending</a:t>
            </a:r>
            <a:r>
              <a:rPr lang="en-US" dirty="0" smtClean="0"/>
              <a:t> pass)</a:t>
            </a:r>
          </a:p>
          <a:p>
            <a:pPr lvl="1"/>
            <a:r>
              <a:rPr lang="en-US" u="sng" dirty="0" smtClean="0"/>
              <a:t>Descending node</a:t>
            </a:r>
            <a:r>
              <a:rPr lang="en-US" dirty="0" smtClean="0"/>
              <a:t> is the point where the orbit crosses the equator traveling from north to south (descending pass)</a:t>
            </a:r>
          </a:p>
          <a:p>
            <a:pPr lvl="1"/>
            <a:r>
              <a:rPr lang="en-US" u="sng" dirty="0" smtClean="0"/>
              <a:t>Apogee</a:t>
            </a:r>
            <a:r>
              <a:rPr lang="en-US" dirty="0" smtClean="0"/>
              <a:t> is the greatest height</a:t>
            </a:r>
          </a:p>
          <a:p>
            <a:pPr lvl="1"/>
            <a:r>
              <a:rPr lang="en-US" u="sng" dirty="0" smtClean="0"/>
              <a:t>Perigee</a:t>
            </a:r>
            <a:r>
              <a:rPr lang="en-US" dirty="0" smtClean="0"/>
              <a:t> is the point of least height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E2A01-pg2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876800"/>
            <a:ext cx="1976437" cy="179465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Faraday Rotation</a:t>
            </a:r>
          </a:p>
          <a:p>
            <a:pPr lvl="1"/>
            <a:r>
              <a:rPr lang="en-US" u="sng" dirty="0" smtClean="0"/>
              <a:t>Satellite’s signal changes polarization as it passes through the ionosphere</a:t>
            </a:r>
          </a:p>
          <a:p>
            <a:pPr lvl="1"/>
            <a:r>
              <a:rPr lang="en-US" dirty="0" smtClean="0"/>
              <a:t>Best way to deal with Faraday rotation is to use a </a:t>
            </a:r>
            <a:r>
              <a:rPr lang="en-US" u="sng" dirty="0" smtClean="0"/>
              <a:t>circular polarized antennas</a:t>
            </a:r>
            <a:r>
              <a:rPr lang="en-US" dirty="0" smtClean="0"/>
              <a:t> for both TX and RX</a:t>
            </a:r>
          </a:p>
          <a:p>
            <a:r>
              <a:rPr lang="en-US" dirty="0" smtClean="0"/>
              <a:t>Spin Modulation</a:t>
            </a:r>
          </a:p>
          <a:p>
            <a:pPr lvl="1"/>
            <a:r>
              <a:rPr lang="en-US" dirty="0" smtClean="0"/>
              <a:t>Satellites are often stabilized by being spun about an axis like a gyroscope</a:t>
            </a:r>
          </a:p>
          <a:p>
            <a:pPr lvl="1"/>
            <a:r>
              <a:rPr lang="en-US" u="sng" dirty="0" smtClean="0"/>
              <a:t>Spin Modulation</a:t>
            </a:r>
            <a:r>
              <a:rPr lang="en-US" dirty="0" smtClean="0"/>
              <a:t> is the Fairly rapid , pulsed signal fading happening when the spin axis is not pointing directly at your ground station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000" u="sng" dirty="0" smtClean="0"/>
              <a:t>Repeaters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Satellite Repeater are like terrestrial repeaters</a:t>
            </a:r>
          </a:p>
          <a:p>
            <a:pPr lvl="2">
              <a:spcBef>
                <a:spcPts val="1200"/>
              </a:spcBef>
            </a:pPr>
            <a:r>
              <a:rPr lang="en-US" sz="1800" dirty="0" smtClean="0"/>
              <a:t>Cross-band to avoid heavy cavity duplexers</a:t>
            </a:r>
          </a:p>
          <a:p>
            <a:pPr>
              <a:spcBef>
                <a:spcPts val="1200"/>
              </a:spcBef>
            </a:pPr>
            <a:r>
              <a:rPr lang="en-US" sz="2000" u="sng" dirty="0" smtClean="0"/>
              <a:t>Transponder</a:t>
            </a:r>
            <a:r>
              <a:rPr lang="en-US" sz="2000" dirty="0" smtClean="0"/>
              <a:t> is the name given to any linear translator that is installed in a satellite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Transponder receive signals from an entire segment of a band are shifted to a new frequency range and retransmitted on a different band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Multi Mode (SSB or CW) FM discouraged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Limit ERP to allow as many signals to access the transponder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Transponder are usually identified by “mode” (U/V, V/U, L/U, V/H,  etc.  Table 2.2)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Satellite Operating Frequencies (uplink/downlink) Fig. 2-9 and Table 2-2)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Instructor Team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Rick Crockett – WØPC</a:t>
            </a:r>
          </a:p>
          <a:p>
            <a:r>
              <a:rPr lang="en-US" dirty="0" smtClean="0"/>
              <a:t>John </a:t>
            </a:r>
            <a:r>
              <a:rPr lang="en-US" dirty="0" err="1" smtClean="0"/>
              <a:t>Lehnhoff</a:t>
            </a:r>
            <a:r>
              <a:rPr lang="en-US" dirty="0" smtClean="0"/>
              <a:t> – NØHMZ</a:t>
            </a:r>
          </a:p>
          <a:p>
            <a:r>
              <a:rPr lang="en-US" dirty="0" smtClean="0"/>
              <a:t>Jim Richardson – N5MU</a:t>
            </a:r>
          </a:p>
          <a:p>
            <a:r>
              <a:rPr lang="en-US" dirty="0" smtClean="0"/>
              <a:t>Ken </a:t>
            </a:r>
            <a:r>
              <a:rPr lang="en-US" dirty="0" err="1" smtClean="0"/>
              <a:t>Humbertson</a:t>
            </a:r>
            <a:r>
              <a:rPr lang="en-US" dirty="0" smtClean="0"/>
              <a:t> – WØKAH</a:t>
            </a:r>
          </a:p>
          <a:p>
            <a:r>
              <a:rPr lang="en-US" dirty="0" smtClean="0"/>
              <a:t>Jay </a:t>
            </a:r>
            <a:r>
              <a:rPr lang="en-US" dirty="0" err="1" smtClean="0"/>
              <a:t>Underdown</a:t>
            </a:r>
            <a:r>
              <a:rPr lang="en-US" dirty="0" smtClean="0"/>
              <a:t> – WØPS</a:t>
            </a:r>
          </a:p>
          <a:p>
            <a:r>
              <a:rPr lang="en-US" dirty="0" smtClean="0"/>
              <a:t>Gordon </a:t>
            </a:r>
            <a:r>
              <a:rPr lang="en-US" dirty="0" err="1" smtClean="0"/>
              <a:t>Deno</a:t>
            </a:r>
            <a:r>
              <a:rPr lang="en-US" dirty="0" smtClean="0"/>
              <a:t> – </a:t>
            </a:r>
            <a:r>
              <a:rPr lang="en-US" dirty="0" smtClean="0"/>
              <a:t>AH6DA</a:t>
            </a:r>
          </a:p>
          <a:p>
            <a:r>
              <a:rPr lang="en-US" dirty="0" smtClean="0"/>
              <a:t>Bob </a:t>
            </a:r>
            <a:r>
              <a:rPr lang="en-US" dirty="0" err="1" smtClean="0"/>
              <a:t>Perrey</a:t>
            </a:r>
            <a:r>
              <a:rPr lang="en-US" dirty="0" smtClean="0"/>
              <a:t> - ADØGF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Chapters through Chapter 3</a:t>
            </a:r>
          </a:p>
          <a:p>
            <a:r>
              <a:rPr lang="en-US" dirty="0" smtClean="0"/>
              <a:t>Do the practice questions as called out in the textbook</a:t>
            </a:r>
          </a:p>
          <a:p>
            <a:r>
              <a:rPr lang="en-US" dirty="0" smtClean="0"/>
              <a:t>Use the Practice Test CD to insure you are familiar with the test material.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Student Introduction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Introduce yourself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Name &amp; Call Sign?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How did you hear of this class?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How long have you been a ham?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PowerPoint Side Material taken from an outline of “The Extra Class License Manual, 10</a:t>
            </a:r>
            <a:r>
              <a:rPr lang="en-US" baseline="30000" dirty="0" smtClean="0"/>
              <a:t>th</a:t>
            </a:r>
            <a:r>
              <a:rPr lang="en-US" dirty="0" smtClean="0"/>
              <a:t> Edition </a:t>
            </a:r>
          </a:p>
          <a:p>
            <a:r>
              <a:rPr lang="en-US" dirty="0" smtClean="0"/>
              <a:t>Graphics also are from the same textbook as well as the ARRL’s web site for Instructor material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Textbook</a:t>
            </a:r>
            <a:r>
              <a:rPr lang="en-US" dirty="0" smtClean="0"/>
              <a:t>: “The ARRL Extra Class License Manual, 10</a:t>
            </a:r>
            <a:r>
              <a:rPr lang="en-US" baseline="30000" dirty="0" smtClean="0"/>
              <a:t>th</a:t>
            </a:r>
            <a:r>
              <a:rPr lang="en-US" dirty="0" smtClean="0"/>
              <a:t> Edition”</a:t>
            </a:r>
          </a:p>
          <a:p>
            <a:r>
              <a:rPr lang="en-US" dirty="0" smtClean="0"/>
              <a:t>11 Chapters are divided into 9 groups</a:t>
            </a:r>
          </a:p>
          <a:p>
            <a:r>
              <a:rPr lang="en-US" u="sng" dirty="0" smtClean="0"/>
              <a:t>Reading assignments</a:t>
            </a:r>
            <a:r>
              <a:rPr lang="en-US" dirty="0" smtClean="0"/>
              <a:t> are the responsibility of the student! (</a:t>
            </a:r>
            <a:r>
              <a:rPr lang="en-US" sz="2600" i="1" dirty="0" smtClean="0"/>
              <a:t>If you miss a class keep reading up to schedule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Extra Class means putting an </a:t>
            </a:r>
            <a:r>
              <a:rPr lang="en-US" b="1" dirty="0" smtClean="0"/>
              <a:t>EXTRA</a:t>
            </a:r>
            <a:r>
              <a:rPr lang="en-US" dirty="0" smtClean="0"/>
              <a:t> amount of study time</a:t>
            </a:r>
          </a:p>
          <a:p>
            <a:pPr lvl="1"/>
            <a:r>
              <a:rPr lang="en-US" dirty="0" smtClean="0"/>
              <a:t>Classroom discussion will not replace doing the assigned reading and homework</a:t>
            </a:r>
            <a:endParaRPr lang="en-US" dirty="0"/>
          </a:p>
        </p:txBody>
      </p:sp>
      <p:pic>
        <p:nvPicPr>
          <p:cNvPr id="4" name="Picture 3" descr="ECLM_10th_ed_51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25010" y="2057400"/>
            <a:ext cx="995363" cy="12192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Class Schedule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u="sng" dirty="0" smtClean="0"/>
              <a:t>March 26</a:t>
            </a:r>
            <a:r>
              <a:rPr lang="en-US" dirty="0" smtClean="0"/>
              <a:t> - Chapters 1 &amp; 2 “Introduction” &amp; “Operating Practice”</a:t>
            </a:r>
          </a:p>
          <a:p>
            <a:pPr lvl="0"/>
            <a:r>
              <a:rPr lang="en-US" u="sng" dirty="0" smtClean="0"/>
              <a:t>April 2</a:t>
            </a:r>
            <a:r>
              <a:rPr lang="en-US" dirty="0" smtClean="0"/>
              <a:t> - Chapter 3  “Rules and Regulations”</a:t>
            </a:r>
          </a:p>
          <a:p>
            <a:pPr lvl="0"/>
            <a:r>
              <a:rPr lang="en-US" u="sng" dirty="0" smtClean="0"/>
              <a:t>April 9</a:t>
            </a:r>
            <a:r>
              <a:rPr lang="en-US" dirty="0" smtClean="0"/>
              <a:t> - Chapter 4 “Electrical Principles”</a:t>
            </a:r>
          </a:p>
          <a:p>
            <a:pPr lvl="0"/>
            <a:r>
              <a:rPr lang="en-US" u="sng" dirty="0" smtClean="0"/>
              <a:t>April 16</a:t>
            </a:r>
            <a:r>
              <a:rPr lang="en-US" dirty="0" smtClean="0"/>
              <a:t> - Chapter 5 “Components and Building Blocks” </a:t>
            </a:r>
          </a:p>
          <a:p>
            <a:pPr lvl="0"/>
            <a:r>
              <a:rPr lang="en-US" u="sng" dirty="0" smtClean="0"/>
              <a:t>April 23</a:t>
            </a:r>
            <a:r>
              <a:rPr lang="en-US" dirty="0" smtClean="0"/>
              <a:t> - Chapter 6 “Electronic Circuits”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u="sng" dirty="0" smtClean="0"/>
              <a:t>April 30</a:t>
            </a:r>
            <a:r>
              <a:rPr lang="en-US" dirty="0" smtClean="0"/>
              <a:t> - Chapter 7 “Radio Signals and Measurements”</a:t>
            </a:r>
          </a:p>
          <a:p>
            <a:pPr lvl="0"/>
            <a:r>
              <a:rPr lang="en-US" u="sng" dirty="0" smtClean="0"/>
              <a:t>May 7</a:t>
            </a:r>
            <a:r>
              <a:rPr lang="en-US" dirty="0" smtClean="0"/>
              <a:t> - Chapter 8 “Radio Modes and Measurements”</a:t>
            </a:r>
          </a:p>
          <a:p>
            <a:pPr lvl="0"/>
            <a:r>
              <a:rPr lang="en-US" u="sng" dirty="0" smtClean="0"/>
              <a:t>May 14</a:t>
            </a:r>
            <a:r>
              <a:rPr lang="en-US" dirty="0" smtClean="0"/>
              <a:t> - Chapter 9 “Antennas and Feed Lines”</a:t>
            </a:r>
          </a:p>
          <a:p>
            <a:pPr lvl="0"/>
            <a:r>
              <a:rPr lang="en-US" u="sng" dirty="0" smtClean="0"/>
              <a:t>May 21</a:t>
            </a:r>
            <a:r>
              <a:rPr lang="en-US" dirty="0" smtClean="0"/>
              <a:t> - Chapter 10 &amp; 11 “Topics in Radio Propagation” &amp; “Safety”</a:t>
            </a:r>
          </a:p>
          <a:p>
            <a:pPr lvl="0"/>
            <a:r>
              <a:rPr lang="en-US" dirty="0" smtClean="0"/>
              <a:t> </a:t>
            </a:r>
            <a:r>
              <a:rPr lang="en-US" u="sng" dirty="0" smtClean="0"/>
              <a:t>May 28</a:t>
            </a:r>
            <a:r>
              <a:rPr lang="en-US" dirty="0" smtClean="0"/>
              <a:t> - VE Test Session (open to walk-ins)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Use the Book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the Chapters as Assigned</a:t>
            </a:r>
          </a:p>
          <a:p>
            <a:r>
              <a:rPr lang="en-US" dirty="0" smtClean="0"/>
              <a:t>Do the Practice Questions as called out in the reading</a:t>
            </a:r>
          </a:p>
          <a:p>
            <a:pPr lvl="1"/>
            <a:r>
              <a:rPr lang="en-US" dirty="0" smtClean="0"/>
              <a:t>Test Question by Chapter: </a:t>
            </a:r>
            <a:r>
              <a:rPr lang="en-US" dirty="0" smtClean="0">
                <a:hlinkClick r:id="rId2"/>
              </a:rPr>
              <a:t>http://www.arrl.org/files/file/Extra%20Class%20License%20Manual/ECLM%2010th%20edition/Studyguide%20%20FINAL.pdf</a:t>
            </a:r>
            <a:endParaRPr lang="en-US" dirty="0" smtClean="0"/>
          </a:p>
          <a:p>
            <a:pPr lvl="1"/>
            <a:r>
              <a:rPr lang="en-US" dirty="0" smtClean="0"/>
              <a:t>Supplemental Information by Chapter: </a:t>
            </a:r>
            <a:r>
              <a:rPr lang="en-US" dirty="0" smtClean="0">
                <a:hlinkClick r:id="rId3"/>
              </a:rPr>
              <a:t>http://www.arrl.org/extra-class-license-manual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Use The Book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Updates and Correction to the License Manual</a:t>
            </a:r>
          </a:p>
          <a:p>
            <a:pPr lvl="1"/>
            <a:r>
              <a:rPr lang="en-US" dirty="0" smtClean="0">
                <a:hlinkClick r:id="rId2"/>
              </a:rPr>
              <a:t>http://www.arrl.org/files/file/Extra%20Class%20License%20Manual/ECLM%2010th%20edition/Extra%20Class%20License%20Manual%2010th%20Edition%20-%20Supplement%20and%20Errata%20-%2030%20Nov%202013.pdf</a:t>
            </a:r>
            <a:endParaRPr lang="en-US" dirty="0" smtClean="0"/>
          </a:p>
          <a:p>
            <a:r>
              <a:rPr lang="en-US" dirty="0" smtClean="0"/>
              <a:t>Practice Exam Software CD Included</a:t>
            </a:r>
          </a:p>
          <a:p>
            <a:pPr lvl="1"/>
            <a:r>
              <a:rPr lang="en-US" dirty="0" smtClean="0"/>
              <a:t>Do practice exams by chapter (Demo)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1646</Words>
  <Application>Microsoft Office PowerPoint</Application>
  <PresentationFormat>On-screen Show (4:3)</PresentationFormat>
  <Paragraphs>197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Amateur Extra License Course</vt:lpstr>
      <vt:lpstr>The College</vt:lpstr>
      <vt:lpstr>Instructor Team</vt:lpstr>
      <vt:lpstr>Student Introduction</vt:lpstr>
      <vt:lpstr>Credits</vt:lpstr>
      <vt:lpstr>Class Format</vt:lpstr>
      <vt:lpstr>Class Schedule</vt:lpstr>
      <vt:lpstr>How to Use the Book</vt:lpstr>
      <vt:lpstr>How to Use The Book</vt:lpstr>
      <vt:lpstr>The Extra Class License</vt:lpstr>
      <vt:lpstr>Frequency Chart</vt:lpstr>
      <vt:lpstr>Operating Practices</vt:lpstr>
      <vt:lpstr>Operating Practices</vt:lpstr>
      <vt:lpstr>Operating Practices</vt:lpstr>
      <vt:lpstr>Operating Practices</vt:lpstr>
      <vt:lpstr>Operating a Contest</vt:lpstr>
      <vt:lpstr>Operating a Contest</vt:lpstr>
      <vt:lpstr>Operating a Contest</vt:lpstr>
      <vt:lpstr>Operating a Contest</vt:lpstr>
      <vt:lpstr>Digital Mode Operating</vt:lpstr>
      <vt:lpstr>Digital Mode Operating</vt:lpstr>
      <vt:lpstr>Digital Mode Operation</vt:lpstr>
      <vt:lpstr>Digital Mode Operating</vt:lpstr>
      <vt:lpstr>Amateur Satellites</vt:lpstr>
      <vt:lpstr>Amateur Satellites</vt:lpstr>
      <vt:lpstr>Amateur Satellites</vt:lpstr>
      <vt:lpstr>Amateur Satellites</vt:lpstr>
      <vt:lpstr>Amateur Satellites</vt:lpstr>
      <vt:lpstr>Satellite Operation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Amateur Extra</dc:title>
  <dc:creator>Richard Crockett Hom</dc:creator>
  <cp:lastModifiedBy>Richard Crockett Hom</cp:lastModifiedBy>
  <cp:revision>80</cp:revision>
  <dcterms:created xsi:type="dcterms:W3CDTF">2013-12-08T18:20:17Z</dcterms:created>
  <dcterms:modified xsi:type="dcterms:W3CDTF">2013-12-12T18:33:04Z</dcterms:modified>
</cp:coreProperties>
</file>